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9" r:id="rId3"/>
    <p:sldId id="260" r:id="rId4"/>
    <p:sldId id="266" r:id="rId5"/>
    <p:sldId id="261" r:id="rId6"/>
    <p:sldId id="262" r:id="rId7"/>
    <p:sldId id="263" r:id="rId8"/>
    <p:sldId id="264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7" r:id="rId17"/>
    <p:sldId id="274" r:id="rId18"/>
    <p:sldId id="278" r:id="rId19"/>
    <p:sldId id="275" r:id="rId20"/>
    <p:sldId id="276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C3516-E636-4582-8F7E-950524E28F3B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FF7C5-3A1C-4340-AB76-D243C0B01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019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C3516-E636-4582-8F7E-950524E28F3B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FF7C5-3A1C-4340-AB76-D243C0B01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588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C3516-E636-4582-8F7E-950524E28F3B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FF7C5-3A1C-4340-AB76-D243C0B0140F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2153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C3516-E636-4582-8F7E-950524E28F3B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FF7C5-3A1C-4340-AB76-D243C0B01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822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C3516-E636-4582-8F7E-950524E28F3B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FF7C5-3A1C-4340-AB76-D243C0B0140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3045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C3516-E636-4582-8F7E-950524E28F3B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FF7C5-3A1C-4340-AB76-D243C0B01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356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C3516-E636-4582-8F7E-950524E28F3B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FF7C5-3A1C-4340-AB76-D243C0B01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091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C3516-E636-4582-8F7E-950524E28F3B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FF7C5-3A1C-4340-AB76-D243C0B01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98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C3516-E636-4582-8F7E-950524E28F3B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FF7C5-3A1C-4340-AB76-D243C0B01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629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C3516-E636-4582-8F7E-950524E28F3B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FF7C5-3A1C-4340-AB76-D243C0B01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244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C3516-E636-4582-8F7E-950524E28F3B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FF7C5-3A1C-4340-AB76-D243C0B01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401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C3516-E636-4582-8F7E-950524E28F3B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FF7C5-3A1C-4340-AB76-D243C0B01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226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C3516-E636-4582-8F7E-950524E28F3B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FF7C5-3A1C-4340-AB76-D243C0B01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640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C3516-E636-4582-8F7E-950524E28F3B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FF7C5-3A1C-4340-AB76-D243C0B01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550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C3516-E636-4582-8F7E-950524E28F3B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FF7C5-3A1C-4340-AB76-D243C0B01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641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C3516-E636-4582-8F7E-950524E28F3B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FF7C5-3A1C-4340-AB76-D243C0B01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825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C3516-E636-4582-8F7E-950524E28F3B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7BFF7C5-3A1C-4340-AB76-D243C0B01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1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nashydetky.com/sovetyi-byivalogo-uchitelya/novaya-rubrika-sayta-sovetyi-byivalogo-uchitelya" TargetMode="External"/><Relationship Id="rId2" Type="http://schemas.openxmlformats.org/officeDocument/2006/relationships/hyperlink" Target="http://nashydetky.com/vospitanie-rebenka-2/izbalovannyiy-rebeno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nashydetky.com/vospitanie-rebenka-2/detskaya-lyuboznatelnost-kak-ee-razviva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Мотивационная готовность, как фактор формирования школьной успешности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подготовительной группы</a:t>
            </a:r>
          </a:p>
          <a:p>
            <a:pPr algn="r"/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Тимоник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А.В.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«ДС №19 «Елочка»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3.bp.blogspot.com/-DV_dhK1Lkpg/UZG1skOWbPI/AAAAAAAAVec/g1Q0PrpQvX0/s1600/b757845c16b920242f5eab6aec4e99afd78f8a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87" y="3438659"/>
            <a:ext cx="3952925" cy="306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70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830" y="589208"/>
            <a:ext cx="5191474" cy="3893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255" y="3084490"/>
            <a:ext cx="3059149" cy="40788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18" y="305872"/>
            <a:ext cx="4676319" cy="35072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6" y="3084490"/>
            <a:ext cx="2666088" cy="3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8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744" y="232152"/>
            <a:ext cx="10364451" cy="1377708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для воспитателей по формированию мотивационной готовности к обучению в школе детей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подготовительной группы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729" y="1300766"/>
            <a:ext cx="11578107" cy="5228823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ребенка ко всему новому, отвечать на его вопросы, давать новые сведения о знакомых предметах.</a:t>
            </a:r>
          </a:p>
          <a:p>
            <a:pPr lvl="0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важно прививать ребенку веру в свои силы,  не допускать формирования заниженной самооценки. Для этого надо чаще хвалить ребенка, не ругать за допущенные ошибки, а только показывать, как их исправить, чтобы улучшить результат. </a:t>
            </a:r>
          </a:p>
          <a:p>
            <a:pPr lvl="0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Развивайте в ребенке навыки общения: научите ребенка дружить с другими детьми, делить с ними успехи и неудачи. Все это ему пригодится в социально сложной атмосфере школы.</a:t>
            </a:r>
          </a:p>
          <a:p>
            <a:pPr lvl="0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допускайте, чтобы ребенок скучал во время занятий. Интерес – лучшая из мотиваций, если ребенку весело учиться, он учится лучше.</a:t>
            </a:r>
          </a:p>
          <a:p>
            <a:pPr lvl="0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Будьте терпеливы,  не спешите, не давайте ребенку задания, превышающие его интеллектуальные возможности.</a:t>
            </a:r>
          </a:p>
          <a:p>
            <a:pPr lvl="0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Поддерживайте будущего первоклассника в его желании добиться успеха. В каждой работе обязательно найдите, за что можно было бы его похвалить.</a:t>
            </a:r>
          </a:p>
          <a:p>
            <a:pPr lvl="0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занятиях с ребенком нужна мера. Не заставляйте ребенка делать упражнения. Если он вертится, устал, расстроен; займитесь чем-то другим. Постарайтесь определить пределы выносливости ребенка и увеличивайте длительность занятий каждый раз на очень небольшое время. Предоставьте ребенку возможность иногда заниматься тем делом, которое ему нравится.</a:t>
            </a:r>
          </a:p>
          <a:p>
            <a:pPr lvl="0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дошкольного возраста плохо воспринимают повторяющиеся, монотонные занятия. Поэтому при проведении занятий лучше выбирать игровую форму.</a:t>
            </a:r>
          </a:p>
          <a:p>
            <a:pPr lvl="0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Избегайте неодобрительной оценки, находите слова поддержки, чаще хвалите ребенка за его терпение, настойчивость. Никогда не подчеркивайте его слабости в сравнении с другими детьми. Формируйте у него уверенность в своих силах.</a:t>
            </a:r>
          </a:p>
          <a:p>
            <a:pPr lvl="0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Обсудите с детьми те правила и нормы, с которыми он встретится в школе. Объясните их необходимость и целесообразность.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2243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готовность ребёнка к школе?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комплексный показатель, позволяющий прогнозировать успешность или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успешность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первоклассника.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школе включает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себя: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1) </a:t>
            </a:r>
            <a:r>
              <a:rPr lang="ru-RU" dirty="0"/>
              <a:t>мотивационная готовность к учению в школе.</a:t>
            </a:r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2) определенный уровень развития произвольного поведения, позволяющий ученику выполнять требования учителя;</a:t>
            </a:r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3) определенный уровень интеллектуального развития, подразумевающий владение ребенком простыми операциями обобщения;</a:t>
            </a:r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4) хорошее развитие фонематического слуха.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8745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7" y="260796"/>
            <a:ext cx="4547530" cy="34106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19" y="1094705"/>
            <a:ext cx="5358899" cy="40191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82" y="3000776"/>
            <a:ext cx="2994499" cy="399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99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109" y="531254"/>
            <a:ext cx="4083891" cy="30629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427" y="1950183"/>
            <a:ext cx="6278880" cy="470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4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не всегда осознает мотивы, побуждающие его стремиться к школьной жизни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Фактически эти мотивы можно разделить на две группы: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1</a:t>
            </a:r>
            <a:r>
              <a:rPr lang="ru-RU" dirty="0"/>
              <a:t>) широкие социальные мотивы учения, связанные с потребностями ребенка в общении с другими людьми, в их оценке и одобрении, с желаниями ученика занять определенное место в системе доступных ему об­щественных отношений;</a:t>
            </a:r>
          </a:p>
          <a:p>
            <a:r>
              <a:rPr lang="ru-RU" dirty="0"/>
              <a:t>2) мотивы, связанные непосредственно с учебной дея­тельностью, или «познавательные интересы детей, потребность в интеллектуальной активности и в овладении новыми умениями, навыками и знаниями»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5569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089" y="4294138"/>
            <a:ext cx="3418483" cy="25638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77" y="0"/>
            <a:ext cx="4315710" cy="32367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463" y="2060137"/>
            <a:ext cx="6259132" cy="351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9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5137" y="576929"/>
            <a:ext cx="10363826" cy="3424107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ребенка к школе формируется до того, как он в нее пойдет. И здесь важную роль играет взаимодействие семьи и детского сада. Так как, только комплексное воздействие на личность ребенка может привести к устойчивому позитивному  результату.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91" y="2288982"/>
            <a:ext cx="3794975" cy="28462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609" y="2962141"/>
            <a:ext cx="2719052" cy="36254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734" y="2188334"/>
            <a:ext cx="4833871" cy="362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39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 результатам анкетирования </a:t>
            </a:r>
            <a:br>
              <a:rPr lang="ru-RU" dirty="0" smtClean="0"/>
            </a:br>
            <a:r>
              <a:rPr lang="ru-RU" dirty="0" smtClean="0"/>
              <a:t>«Ваш ребенок скоро станет школьником»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1. 100% родителей считают – школа с 7 лет.</a:t>
            </a:r>
          </a:p>
          <a:p>
            <a:r>
              <a:rPr lang="ru-RU" dirty="0" smtClean="0"/>
              <a:t>2.готовность ребенка к школе – это: отсутствие заниженной самооценки и страха неудачи ребенка; умение читать; интерес к знаниям, процессу их получения за счет дополнительных усилий; логичность рассуждений ребенка, способность постижения основных признаков и связей между явлениями, способность воспроизвести образец.</a:t>
            </a:r>
          </a:p>
          <a:p>
            <a:r>
              <a:rPr lang="ru-RU" dirty="0" smtClean="0"/>
              <a:t>3. 40% родителей считают, что ребенок полностью готов к школе, 60% - что не готов. Причина – не умение читать, писать.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4672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"/>
    </mc:Choice>
    <mc:Fallback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865" y="232151"/>
            <a:ext cx="10364451" cy="159617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Рекомендации  родителям  будущих  первоклассников.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5002" y="1313644"/>
            <a:ext cx="11642501" cy="5544355"/>
          </a:xfrm>
        </p:spPr>
        <p:txBody>
          <a:bodyPr>
            <a:normAutofit fontScale="70000" lnSpcReduction="20000"/>
          </a:bodyPr>
          <a:lstStyle/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Создайте в семье приятную, дружественную, спокойную атмосферу;</a:t>
            </a: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2.Установите конкретные и четкие </a:t>
            </a:r>
            <a:r>
              <a:rPr lang="ru-RU" sz="25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требования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к ребенку, будьте последовательны, требуя их соблюдения;</a:t>
            </a: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3.Проявите максимум терпения во всех вопросах, касающихся учебы и </a:t>
            </a:r>
            <a:r>
              <a:rPr lang="ru-RU" sz="25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школы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4.Настойчиво формируйте и закрепляйте у малыша навыки личной гигиены и самообслуживания;</a:t>
            </a: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5.Расширяйте круг общения ребенка, поощряйте общение с другими детьми;</a:t>
            </a: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6.Слушайте своего ребенка очень внимательно, когда он Вам что-то рассказывает;</a:t>
            </a: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7.Интересуйтесь успехами и сложностями, которые возникают у ребенка;</a:t>
            </a: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8.Каждый день читайте ребенку, заботьтесь о том, чтобы он получал новые приятные впечатления;</a:t>
            </a: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Занимайтесь с ребенком творчеством: рисуйте, лепите, играйте и так далее;</a:t>
            </a: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Гуляйте вместе с ребенком на свежем воздухе, привлекая его внимание к тому, что происходит в природе и вокруг;</a:t>
            </a: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11.Поощряйте </a:t>
            </a:r>
            <a:r>
              <a:rPr lang="ru-RU" sz="25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любопытство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ребенка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12.А самое главное, не запугивайте ребенка школой! Если ребенок указывает, что в школе двойки будут ставить, там программа трудная, играть будет некогда, то это, как правило, результат ошибок в воспитании. Нередко к нему приводит запугивание детей школой, что особенно вредно по отношению к детям робким, неуверенным в себе, "даже двух слов сказать не можешь...", "Там тебе покажут!". Намного разумнее сразу формировать верные представления о школе, положительное отношение к ней, учителю, книге, к самому себе.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9203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dirty="0" smtClean="0"/>
              <a:t>Составление семейного фотоальбома «Моя семья – будущие                          первоклассники»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220" y="2214694"/>
            <a:ext cx="6186152" cy="46396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10246">
            <a:off x="-48450" y="2213049"/>
            <a:ext cx="5146366" cy="385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3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75" y="2438401"/>
            <a:ext cx="5310079" cy="3982560"/>
          </a:xfrm>
        </p:spPr>
      </p:pic>
      <p:pic>
        <p:nvPicPr>
          <p:cNvPr id="3074" name="Picture 2" descr="http://player.myshared.ru/573314/data/images/img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149" y="2099257"/>
            <a:ext cx="4682095" cy="464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126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55082" y="974768"/>
            <a:ext cx="6046630" cy="45349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673" y="637504"/>
            <a:ext cx="6250546" cy="468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0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3914">
            <a:off x="652261" y="631065"/>
            <a:ext cx="4235540" cy="56473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325">
            <a:off x="5138264" y="868108"/>
            <a:ext cx="6624034" cy="496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29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5138" y="202917"/>
            <a:ext cx="10364451" cy="1596177"/>
          </a:xfrm>
        </p:spPr>
        <p:txBody>
          <a:bodyPr/>
          <a:lstStyle/>
          <a:p>
            <a:r>
              <a:rPr lang="ru-RU" dirty="0" smtClean="0"/>
              <a:t>Экскурсия в МБОУ «СШ №2»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7551">
            <a:off x="111149" y="1957586"/>
            <a:ext cx="5469540" cy="41021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4956">
            <a:off x="5328713" y="1727621"/>
            <a:ext cx="6636910" cy="497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1905">
            <a:off x="6104583" y="840347"/>
            <a:ext cx="6495245" cy="48714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8151">
            <a:off x="369242" y="1378040"/>
            <a:ext cx="6396507" cy="479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4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774" y="2137893"/>
            <a:ext cx="6293476" cy="47201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5344"/>
            <a:ext cx="6194738" cy="464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2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2260" y="187549"/>
            <a:ext cx="10364451" cy="1596177"/>
          </a:xfrm>
        </p:spPr>
        <p:txBody>
          <a:bodyPr/>
          <a:lstStyle/>
          <a:p>
            <a:r>
              <a:rPr lang="ru-RU" dirty="0" smtClean="0"/>
              <a:t>Размещение консультаций в родительском уголке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76244" y="2111410"/>
            <a:ext cx="4643304" cy="34824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701">
            <a:off x="6837747" y="1852903"/>
            <a:ext cx="6023020" cy="45172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648" y="2040834"/>
            <a:ext cx="3834146" cy="511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9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 – основной вид деятельности дошкольника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50" y="1506828"/>
            <a:ext cx="3081431" cy="41085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013" y="3444133"/>
            <a:ext cx="4551823" cy="34138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270" y="1969856"/>
            <a:ext cx="5187181" cy="38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0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200</TotalTime>
  <Words>600</Words>
  <Application>Microsoft Office PowerPoint</Application>
  <PresentationFormat>Широкоэкранный</PresentationFormat>
  <Paragraphs>47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Times New Roman</vt:lpstr>
      <vt:lpstr>Trebuchet MS</vt:lpstr>
      <vt:lpstr>Wingdings 3</vt:lpstr>
      <vt:lpstr>Грань</vt:lpstr>
      <vt:lpstr>Мотивационная готовность, как фактор формирования школьной успешности</vt:lpstr>
      <vt:lpstr>Составление семейного фотоальбома «Моя семья – будущие                          первоклассники»</vt:lpstr>
      <vt:lpstr>Презентация PowerPoint</vt:lpstr>
      <vt:lpstr>Презентация PowerPoint</vt:lpstr>
      <vt:lpstr>Экскурсия в МБОУ «СШ №2»</vt:lpstr>
      <vt:lpstr>Презентация PowerPoint</vt:lpstr>
      <vt:lpstr>Презентация PowerPoint</vt:lpstr>
      <vt:lpstr>Размещение консультаций в родительском уголке</vt:lpstr>
      <vt:lpstr>Игра – основной вид деятельности дошкольника</vt:lpstr>
      <vt:lpstr>Презентация PowerPoint</vt:lpstr>
      <vt:lpstr>Рекомендации для воспитателей по формированию мотивационной готовности к обучению в школе детей подготовительной группы </vt:lpstr>
      <vt:lpstr>что такое готовность ребёнка к школе?  это комплексный показатель, позволяющий прогнозировать успешность или не успешность обучения первоклассника. готовность к школе включает в себя:</vt:lpstr>
      <vt:lpstr>Презентация PowerPoint</vt:lpstr>
      <vt:lpstr>Презентация PowerPoint</vt:lpstr>
      <vt:lpstr>Ребенок не всегда осознает мотивы, побуждающие его стремиться к школьной жизни.  Фактически эти мотивы можно разделить на две группы: </vt:lpstr>
      <vt:lpstr>Презентация PowerPoint</vt:lpstr>
      <vt:lpstr>Презентация PowerPoint</vt:lpstr>
      <vt:lpstr>По результатам анкетирования  «Ваш ребенок скоро станет школьником»</vt:lpstr>
      <vt:lpstr>Рекомендации  родителям  будущих  первоклассников. 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Ёлочка</dc:creator>
  <cp:lastModifiedBy>Ёлочка</cp:lastModifiedBy>
  <cp:revision>19</cp:revision>
  <dcterms:created xsi:type="dcterms:W3CDTF">2015-11-10T10:31:52Z</dcterms:created>
  <dcterms:modified xsi:type="dcterms:W3CDTF">2015-11-10T14:21:19Z</dcterms:modified>
</cp:coreProperties>
</file>